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9" r:id="rId4"/>
    <p:sldId id="262" r:id="rId5"/>
    <p:sldId id="261" r:id="rId6"/>
    <p:sldId id="258" r:id="rId7"/>
    <p:sldId id="264" r:id="rId8"/>
    <p:sldId id="266" r:id="rId9"/>
    <p:sldId id="263" r:id="rId10"/>
    <p:sldId id="259" r:id="rId11"/>
    <p:sldId id="260" r:id="rId12"/>
    <p:sldId id="268" r:id="rId13"/>
    <p:sldId id="270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5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8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4A7064E-F634-CE0D-FEFA-D30714E4AC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/>
          <a:lstStyle/>
          <a:p>
            <a:r>
              <a:rPr lang="en-US" sz="5400" dirty="0"/>
              <a:t>Home Insurance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68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F2F1E-E856-2D18-CDC4-1E3AED80B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Quick Quote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AF57C-67D3-A052-2418-8FF67546E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Agents currently spend an average time of 22 minutes before they provide a client with an accurate quote</a:t>
            </a:r>
          </a:p>
          <a:p>
            <a:endParaRPr lang="en-GB" dirty="0"/>
          </a:p>
          <a:p>
            <a:r>
              <a:rPr lang="en-GB" dirty="0"/>
              <a:t>24% of applications result in policies</a:t>
            </a:r>
          </a:p>
          <a:p>
            <a:endParaRPr lang="en-GB" dirty="0"/>
          </a:p>
          <a:p>
            <a:r>
              <a:rPr lang="en-GB" dirty="0"/>
              <a:t>2750 Policies/Month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5048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F2F1E-E856-2D18-CDC4-1E3AED80B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Quick Quote Functionality -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AF57C-67D3-A052-2418-8FF67546E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Average time reduced to under 5 minutes for a quick quote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65% of applications that had a full underwriting ended up as policies</a:t>
            </a:r>
          </a:p>
          <a:p>
            <a:endParaRPr lang="en-GB" dirty="0"/>
          </a:p>
          <a:p>
            <a:r>
              <a:rPr lang="en-GB" dirty="0"/>
              <a:t>3,300 policies per month and over 10,000 quick quotes </a:t>
            </a:r>
          </a:p>
        </p:txBody>
      </p:sp>
    </p:spTree>
    <p:extLst>
      <p:ext uri="{BB962C8B-B14F-4D97-AF65-F5344CB8AC3E}">
        <p14:creationId xmlns:p14="http://schemas.microsoft.com/office/powerpoint/2010/main" val="652135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13533-1EB5-FC7C-48A1-DD4806323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3EF4-D141-2405-4FB5-303657529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Monitor underwriting question drop-offs to detect if further changes are needed</a:t>
            </a:r>
          </a:p>
          <a:p>
            <a:endParaRPr lang="en-GB" dirty="0"/>
          </a:p>
          <a:p>
            <a:r>
              <a:rPr lang="en-GB" dirty="0"/>
              <a:t>Time investment focussed on optimal ways of asking questions between personal and family medical history</a:t>
            </a:r>
          </a:p>
          <a:p>
            <a:endParaRPr lang="en-GB" dirty="0"/>
          </a:p>
          <a:p>
            <a:r>
              <a:rPr lang="en-GB" dirty="0"/>
              <a:t>Track quick quote usage and gather feedback from agents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418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6C1D1-F39B-AA98-7760-28B5DE97C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working arrangement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A145F-A32A-7829-8351-155A8BC55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concept was then sold at full price to our other clients</a:t>
            </a:r>
          </a:p>
          <a:p>
            <a:endParaRPr lang="en-GB" dirty="0"/>
          </a:p>
          <a:p>
            <a:r>
              <a:rPr lang="en-GB" dirty="0"/>
              <a:t>The success of this project built the platform that allowed us to build our insurance reporting suite using their data</a:t>
            </a:r>
          </a:p>
          <a:p>
            <a:endParaRPr lang="en-GB" dirty="0"/>
          </a:p>
          <a:p>
            <a:r>
              <a:rPr lang="en-GB" dirty="0"/>
              <a:t>The insurance reporting suite was sold at full price to other clients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7001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6FD09-1CBD-1906-872A-F80B4AA3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6F826-290A-E94E-1DCA-2E6BDA6A2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3630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4D6D56D-8F40-AF25-259D-EC498678E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874D92-7794-E0C8-EF56-F4185049C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11809"/>
            <a:ext cx="8596668" cy="4529554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Background</a:t>
            </a:r>
          </a:p>
          <a:p>
            <a:endParaRPr lang="en-GB" dirty="0"/>
          </a:p>
          <a:p>
            <a:r>
              <a:rPr lang="en-GB" dirty="0"/>
              <a:t>The Target Areas for Improvement</a:t>
            </a:r>
          </a:p>
          <a:p>
            <a:endParaRPr lang="en-GB" dirty="0"/>
          </a:p>
          <a:p>
            <a:r>
              <a:rPr lang="en-GB" dirty="0"/>
              <a:t>Approaches </a:t>
            </a:r>
          </a:p>
          <a:p>
            <a:endParaRPr lang="en-GB" dirty="0"/>
          </a:p>
          <a:p>
            <a:r>
              <a:rPr lang="en-GB" dirty="0"/>
              <a:t>Results</a:t>
            </a:r>
          </a:p>
          <a:p>
            <a:endParaRPr lang="en-GB" dirty="0"/>
          </a:p>
          <a:p>
            <a:r>
              <a:rPr lang="en-GB" dirty="0"/>
              <a:t>Next Steps </a:t>
            </a:r>
          </a:p>
          <a:p>
            <a:endParaRPr lang="en-GB" dirty="0"/>
          </a:p>
          <a:p>
            <a:r>
              <a:rPr lang="en-GB" dirty="0"/>
              <a:t>Future Working Arrangement</a:t>
            </a:r>
          </a:p>
          <a:p>
            <a:endParaRPr lang="en-GB" dirty="0"/>
          </a:p>
          <a:p>
            <a:r>
              <a:rPr lang="en-GB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77558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8B0B7-7C2B-5D88-0472-09808181C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B98EB-D9C5-7C10-A0D6-F889E6293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Worked in an </a:t>
            </a:r>
            <a:r>
              <a:rPr lang="en-GB" dirty="0" err="1"/>
              <a:t>RnD</a:t>
            </a:r>
            <a:r>
              <a:rPr lang="en-GB" dirty="0"/>
              <a:t> team of two people and was only data analyst</a:t>
            </a:r>
          </a:p>
          <a:p>
            <a:endParaRPr lang="en-GB" dirty="0"/>
          </a:p>
          <a:p>
            <a:r>
              <a:rPr lang="en-GB" dirty="0"/>
              <a:t>My company only built the software, needed client buy-in to use their anonymised production data to build our ideas</a:t>
            </a:r>
          </a:p>
          <a:p>
            <a:endParaRPr lang="en-GB" dirty="0"/>
          </a:p>
          <a:p>
            <a:r>
              <a:rPr lang="en-GB" dirty="0"/>
              <a:t>This was the first project that was undertaken with the client and helped gain their buy-in to the arrangement</a:t>
            </a:r>
          </a:p>
        </p:txBody>
      </p:sp>
    </p:spTree>
    <p:extLst>
      <p:ext uri="{BB962C8B-B14F-4D97-AF65-F5344CB8AC3E}">
        <p14:creationId xmlns:p14="http://schemas.microsoft.com/office/powerpoint/2010/main" val="3933641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7E154-B469-5415-B6AB-2809A4551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Underwriting Question Drop-off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3D9943F6-F5C7-790C-4134-24EBA69D5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647600"/>
            <a:ext cx="7163034" cy="4600800"/>
          </a:xfrm>
        </p:spPr>
      </p:pic>
    </p:spTree>
    <p:extLst>
      <p:ext uri="{BB962C8B-B14F-4D97-AF65-F5344CB8AC3E}">
        <p14:creationId xmlns:p14="http://schemas.microsoft.com/office/powerpoint/2010/main" val="450248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9651A-28EA-3945-94A6-ED6F51A68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Underwriting Quote Drop-off</a:t>
            </a:r>
          </a:p>
        </p:txBody>
      </p:sp>
      <p:pic>
        <p:nvPicPr>
          <p:cNvPr id="5" name="Content Placeholder 4" descr="Chart, funnel chart&#10;&#10;Description automatically generated">
            <a:extLst>
              <a:ext uri="{FF2B5EF4-FFF2-40B4-BE49-F238E27FC236}">
                <a16:creationId xmlns:a16="http://schemas.microsoft.com/office/drawing/2014/main" id="{BC4AA18B-1A3E-CAA3-7BA7-AB1BB218E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648800"/>
            <a:ext cx="7163034" cy="4600800"/>
          </a:xfrm>
        </p:spPr>
      </p:pic>
    </p:spTree>
    <p:extLst>
      <p:ext uri="{BB962C8B-B14F-4D97-AF65-F5344CB8AC3E}">
        <p14:creationId xmlns:p14="http://schemas.microsoft.com/office/powerpoint/2010/main" val="3806800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402DA-77D9-049C-6823-007FDE5F8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Targets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C310-F6AA-E7BE-6BA9-CBEB85E12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2932521"/>
          </a:xfrm>
        </p:spPr>
        <p:txBody>
          <a:bodyPr/>
          <a:lstStyle/>
          <a:p>
            <a:r>
              <a:rPr lang="en-GB" dirty="0"/>
              <a:t>B2B and D2C: Find and update confusing underwriting questions; delete any unnecessary questions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D2C: Update the user journey to achieve a more accurate quote at the initial quote stage</a:t>
            </a:r>
          </a:p>
          <a:p>
            <a:endParaRPr lang="en-GB" dirty="0"/>
          </a:p>
          <a:p>
            <a:r>
              <a:rPr lang="en-GB" dirty="0"/>
              <a:t>B2B: Decrease time for agents to get an accurate quote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6666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9F75-A4AD-9493-AC99-0C02946A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Underwriting Question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66ABC-2D06-1760-F389-DAECC3DB2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6 Questions account for 80% of the ratings</a:t>
            </a:r>
          </a:p>
          <a:p>
            <a:endParaRPr lang="en-GB" dirty="0"/>
          </a:p>
          <a:p>
            <a:r>
              <a:rPr lang="en-GB" dirty="0"/>
              <a:t>7 Questions were redundant</a:t>
            </a:r>
          </a:p>
          <a:p>
            <a:endParaRPr lang="en-GB" dirty="0"/>
          </a:p>
          <a:p>
            <a:r>
              <a:rPr lang="en-GB" dirty="0"/>
              <a:t>4 Questions had significantly high drop-off rates and could be re-worded</a:t>
            </a:r>
          </a:p>
        </p:txBody>
      </p:sp>
    </p:spTree>
    <p:extLst>
      <p:ext uri="{BB962C8B-B14F-4D97-AF65-F5344CB8AC3E}">
        <p14:creationId xmlns:p14="http://schemas.microsoft.com/office/powerpoint/2010/main" val="1510699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9F75-A4AD-9493-AC99-0C02946A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Underwriting Question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66ABC-2D06-1760-F389-DAECC3DB2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Migrated key questions from underwriting section to initial quote section</a:t>
            </a:r>
          </a:p>
          <a:p>
            <a:endParaRPr lang="en-GB" dirty="0"/>
          </a:p>
          <a:p>
            <a:r>
              <a:rPr lang="en-GB" dirty="0"/>
              <a:t>Removed redundant questions and re-ordered dominant allele questions </a:t>
            </a:r>
          </a:p>
          <a:p>
            <a:endParaRPr lang="en-GB" dirty="0"/>
          </a:p>
          <a:p>
            <a:r>
              <a:rPr lang="en-GB" dirty="0"/>
              <a:t>Re-phrased questions to increase understanding and added information boxes</a:t>
            </a:r>
          </a:p>
        </p:txBody>
      </p:sp>
    </p:spTree>
    <p:extLst>
      <p:ext uri="{BB962C8B-B14F-4D97-AF65-F5344CB8AC3E}">
        <p14:creationId xmlns:p14="http://schemas.microsoft.com/office/powerpoint/2010/main" val="2598552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F6577-6D9B-49DA-4521-2ACF1861C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Underwriting Changes - Results</a:t>
            </a:r>
          </a:p>
        </p:txBody>
      </p:sp>
      <p:pic>
        <p:nvPicPr>
          <p:cNvPr id="8" name="Content Placeholder 7" descr="Chart, funnel chart&#10;&#10;Description automatically generated">
            <a:extLst>
              <a:ext uri="{FF2B5EF4-FFF2-40B4-BE49-F238E27FC236}">
                <a16:creationId xmlns:a16="http://schemas.microsoft.com/office/drawing/2014/main" id="{AE5C2B3E-352C-F877-A265-BEAD42A8F3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6943" y="1930400"/>
            <a:ext cx="4590082" cy="2945336"/>
          </a:xfrm>
        </p:spPr>
      </p:pic>
      <p:pic>
        <p:nvPicPr>
          <p:cNvPr id="10" name="Content Placeholder 9" descr="Chart, funnel chart&#10;&#10;Description automatically generated">
            <a:extLst>
              <a:ext uri="{FF2B5EF4-FFF2-40B4-BE49-F238E27FC236}">
                <a16:creationId xmlns:a16="http://schemas.microsoft.com/office/drawing/2014/main" id="{41B6F61A-90D6-1D28-A436-E2145CB0494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236912" y="1930742"/>
            <a:ext cx="4589016" cy="294465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491E48-F52C-0E52-2ACE-63128F4D321B}"/>
              </a:ext>
            </a:extLst>
          </p:cNvPr>
          <p:cNvSpPr txBox="1"/>
          <p:nvPr/>
        </p:nvSpPr>
        <p:spPr>
          <a:xfrm>
            <a:off x="2415441" y="5056108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Before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1B8310-BFEE-1B18-844D-D905A9A15EED}"/>
              </a:ext>
            </a:extLst>
          </p:cNvPr>
          <p:cNvSpPr txBox="1"/>
          <p:nvPr/>
        </p:nvSpPr>
        <p:spPr>
          <a:xfrm>
            <a:off x="7382148" y="5056108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359964364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213</TotalTime>
  <Words>341</Words>
  <Application>Microsoft Office PowerPoint</Application>
  <PresentationFormat>Widescreen</PresentationFormat>
  <Paragraphs>72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Home Insurance</vt:lpstr>
      <vt:lpstr>Agenda</vt:lpstr>
      <vt:lpstr>Background </vt:lpstr>
      <vt:lpstr>Underwriting Question Drop-off</vt:lpstr>
      <vt:lpstr>Underwriting Quote Drop-off</vt:lpstr>
      <vt:lpstr>The Targets</vt:lpstr>
      <vt:lpstr>Underwriting Question Analysis</vt:lpstr>
      <vt:lpstr>Underwriting Question Changes</vt:lpstr>
      <vt:lpstr>Underwriting Changes - Results</vt:lpstr>
      <vt:lpstr>Quick Quote Functionality</vt:lpstr>
      <vt:lpstr>Quick Quote Functionality - Results</vt:lpstr>
      <vt:lpstr>Next Steps</vt:lpstr>
      <vt:lpstr>Future working arrangement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Insurance Underwriting</dc:title>
  <dc:creator>Stephen Brownsey (OMD)</dc:creator>
  <cp:lastModifiedBy>Stephen Brownsey (OMD)</cp:lastModifiedBy>
  <cp:revision>8</cp:revision>
  <dcterms:created xsi:type="dcterms:W3CDTF">2022-08-15T20:02:28Z</dcterms:created>
  <dcterms:modified xsi:type="dcterms:W3CDTF">2022-09-04T21:28:39Z</dcterms:modified>
</cp:coreProperties>
</file>

<file path=docProps/thumbnail.jpeg>
</file>